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732" r:id="rId1"/>
  </p:sldMasterIdLst>
  <p:notesMasterIdLst>
    <p:notesMasterId r:id="rId10"/>
  </p:notesMasterIdLst>
  <p:sldIdLst>
    <p:sldId id="256" r:id="rId2"/>
    <p:sldId id="276" r:id="rId3"/>
    <p:sldId id="280" r:id="rId4"/>
    <p:sldId id="281" r:id="rId5"/>
    <p:sldId id="282" r:id="rId6"/>
    <p:sldId id="283" r:id="rId7"/>
    <p:sldId id="284" r:id="rId8"/>
    <p:sldId id="27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 autoAdjust="0"/>
    <p:restoredTop sz="93043" autoAdjust="0"/>
  </p:normalViewPr>
  <p:slideViewPr>
    <p:cSldViewPr>
      <p:cViewPr varScale="1">
        <p:scale>
          <a:sx n="85" d="100"/>
          <a:sy n="85" d="100"/>
        </p:scale>
        <p:origin x="-14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F4538-6372-4CE7-BBEA-6DD5C4E9FDF4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3C516-402A-43B7-89E3-8E0F76BE2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714620"/>
            <a:ext cx="7851648" cy="264320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МАТЕРИАЛЫ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ПРОЕКТУ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годового отчёта об исполнении бюджета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6400800" cy="3524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2021год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0" y="0"/>
          <a:ext cx="3000364" cy="3517668"/>
        </p:xfrm>
        <a:graphic>
          <a:graphicData uri="http://schemas.openxmlformats.org/presentationml/2006/ole">
            <p:oleObj spid="_x0000_s2049" r:id="rId3" imgW="2133898" imgH="2514286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Результат исполнения бюджета поселения за 2021 год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857232"/>
          <a:ext cx="8643998" cy="2676924"/>
        </p:xfrm>
        <a:graphic>
          <a:graphicData uri="http://schemas.openxmlformats.org/drawingml/2006/table">
            <a:tbl>
              <a:tblPr/>
              <a:tblGrid>
                <a:gridCol w="3050060"/>
                <a:gridCol w="1140605"/>
                <a:gridCol w="1150253"/>
                <a:gridCol w="1140605"/>
                <a:gridCol w="1146542"/>
                <a:gridCol w="1015933"/>
              </a:tblGrid>
              <a:tr h="892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latin typeface="+mn-lt"/>
                          <a:ea typeface="Times New Roman"/>
                        </a:rPr>
                        <a:t>Показатель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на 2020 год 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Утверждено на 2021год (тыс. руб.)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Исполнено за 2021 год (тыс. руб.)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исполнения к плану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 исп. к 2020 году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Доходы бюджета поселения – 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86 852,7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72 763,6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70 417,5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96,8 %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81,1 %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 них: налоговые неналоговые доходы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28 381,7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31 273,4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28 947,3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92,6 %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102,1 %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поселения – 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87 444,3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75 436,1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71 334,9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94,6 %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81,6%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Дефицит (-),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профицит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(+) бюджета поселения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- 591,6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-2 672,5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-917,4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" y="0"/>
            <a:ext cx="8643966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28596" y="4572008"/>
            <a:ext cx="678661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3714753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Примечание: 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1. Долговых обязательств МО </a:t>
            </a:r>
            <a:r>
              <a:rPr lang="ru-RU" dirty="0" err="1" smtClean="0">
                <a:ea typeface="Times New Roman" pitchFamily="18" charset="0"/>
                <a:cs typeface="Arial" pitchFamily="34" charset="0"/>
              </a:rPr>
              <a:t>Назиевское</a:t>
            </a:r>
            <a:r>
              <a:rPr lang="ru-RU" dirty="0" smtClean="0">
                <a:ea typeface="Times New Roman" pitchFamily="18" charset="0"/>
                <a:cs typeface="Arial" pitchFamily="34" charset="0"/>
              </a:rPr>
              <a:t> городское поселение Кировского муниципального района Ленинградской области по состоянию на 01.01.2022 г. не имеет.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2. Средства резервного фонда МО </a:t>
            </a:r>
            <a:r>
              <a:rPr lang="ru-RU" dirty="0" err="1" smtClean="0">
                <a:ea typeface="Times New Roman" pitchFamily="18" charset="0"/>
                <a:cs typeface="Arial" pitchFamily="34" charset="0"/>
              </a:rPr>
              <a:t>Назиевское</a:t>
            </a:r>
            <a:r>
              <a:rPr lang="ru-RU" dirty="0" smtClean="0">
                <a:ea typeface="Times New Roman" pitchFamily="18" charset="0"/>
                <a:cs typeface="Arial" pitchFamily="34" charset="0"/>
              </a:rPr>
              <a:t> городское поселение в 2021 году не использовались.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3. Показатели исполнения бюджета за 2021 год соответствуют показателям бюджетной отчетности.</a:t>
            </a:r>
            <a:r>
              <a:rPr lang="ru-RU" sz="800" dirty="0" smtClean="0">
                <a:cs typeface="Arial" pitchFamily="34" charset="0"/>
              </a:rPr>
              <a:t> </a:t>
            </a:r>
            <a:endParaRPr lang="ru-RU" sz="28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5"/>
          <a:ext cx="8643998" cy="5869961"/>
        </p:xfrm>
        <a:graphic>
          <a:graphicData uri="http://schemas.openxmlformats.org/drawingml/2006/table">
            <a:tbl>
              <a:tblPr/>
              <a:tblGrid>
                <a:gridCol w="5039342"/>
                <a:gridCol w="1201552"/>
                <a:gridCol w="1201552"/>
                <a:gridCol w="1201552"/>
              </a:tblGrid>
              <a:tr h="550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План на 2021г.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Факт за 2021г.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% исполнения плана за 2021г.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НАЛОГОВЫЕ ДОХОДЫ, всего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16 719,2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17 553,4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105,0%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4 884,0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7 192,3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147,3%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Налоги на товары, реализуемые на территории РФ (акцизы на нефтепродукты)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4 675,2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4 623,1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98,9%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1 050,0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1 278,7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121,8%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Земельный налог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6 080,0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4 445,8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73,1%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13,5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45,0%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НЕНАЛОГОВЫЕ ДОХОДЫ, всего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14 554,2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11 393,9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78,3%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10 539,7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7 866,8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74,6%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Доходы полученные в виде арендной платы за земельные участки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5 800,0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2 704,8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46,6%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Арендная плата за имущество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784,1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679,8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86,7%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Установление сервитута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9,6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8,2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0,0%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Прочие доходы от использования имущества и прав, находящихся в государственной и муниципальной собственности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3 946,0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4 474,0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113,4%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Доходы от оказания платных услуг и компенсация затрат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1 300,7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994,3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76,4%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2 047,5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1 866,5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91,2%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Доходы от реализации имущества, находящегося в государственной и муниципальной собственности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1 091,6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1 091,6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Доходы от продажи земельных участков, государственная собственность на которые не разграничена и которые расположены в границах поселений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955,9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774,9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81,1%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666,3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666,3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Доходы от возмещения ущерба при возникновении страховых случаев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0,0%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Невыясненные поступления, зачисляемые в бюджеты поселений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ВСЕГО НАЛОГОВЫЕ И НЕНАЛОГОВЫЕ ДОХОДЫ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31 273,4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28 947,3</a:t>
                      </a:r>
                      <a:endParaRPr lang="ru-RU" sz="105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92,6%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49" marR="366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4348" y="357166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Налоговые и неналоговые доходы в 2021 году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357166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поступлений в 2021 году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5" y="1142983"/>
          <a:ext cx="8143930" cy="4063382"/>
        </p:xfrm>
        <a:graphic>
          <a:graphicData uri="http://schemas.openxmlformats.org/drawingml/2006/table">
            <a:tbl>
              <a:tblPr/>
              <a:tblGrid>
                <a:gridCol w="4417866"/>
                <a:gridCol w="1322561"/>
                <a:gridCol w="1201327"/>
                <a:gridCol w="1202176"/>
              </a:tblGrid>
              <a:tr h="721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Утверждено на 2021 год (тыс. руб.)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Исполнено за 2021 г. (тыс. руб.)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исполнения к плану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8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Безвозмездные поступления от других бюджетов бюджетной системы РФ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41 490,2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41 470,2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100,0%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8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Дотации бюджетам субъектов РФ и муниципальных образований (ОФФП)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11 382,9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11 382,9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100,0%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Дотации бюджетам субъектов РФ и муниципальных образований (РФФП)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977,2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977,2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100,0%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Субсидии бюджетам субъектов РФ и муниципальных образований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11 330,9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11 325,9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100,0%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Субвенции бюджетам субъектов РФ и муниципальных образований (ВУС)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297,4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297,4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100,0%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Субвенции бюджетам субъектов РФ и муниципальных образований (Адм. Ком.)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100,0%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Иные межбюджетные трансферты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17 498,3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17 483,3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99,9%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1" y="1"/>
            <a:ext cx="8572527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Дотации бюджетам городских поселений на выравнивание уровня бюджетной обеспеченности  - 12 350 100,00 руб.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Субсидии бюджетам городских поселений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 в сумме                  2 785 200,00 руб.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Прочие субсидии бюджетам поселений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(Стимулирующие выплаты МКУК КСЦ "Назия")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1 287 400,00 руб.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Прочие субсидии бюджетам городских поселений (возмещение лизинговых платежей) - 2 698 996,92 руб.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Прочие субсидии бюджетам городских поселений (на реализацию областного закона от 15 января 2018 года №3-оз) - 1 059 300,00 руб.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Прочие субсидии бюджетам городских поселений (на реализацию областного закона от 28 декабря 2018 года №147-оз) - 2 500 000,00 руб.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Прочие субсидии бюджетам городских поселений (на поддержку развития общественной инфраструктуры) в сумме 995 000,00 руб.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Межбюджетные трансферты, передаваемые бюджетам городских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соглашениями, в том числе: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содержание автомобильных дорог общего пользования местного значения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Кировского муниципального района Ленинградской области - 573 210,00 руб.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Субвенции в сфере административных правоотношений  в сумме 3 520,00 руб.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Субвенции на осуществление первичного воинского учета на территориях, где отсутствуют военные комиссариаты  в  297 400,00 руб.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Прочие межбюджетные трансферты, передаваемые бюджетам городских поселений, в том числе: на поддержку мер по сбалансированности бюджетов поселений - 16 784 969,20 руб.; дотации (гранты) за достижение показателей деятельности - 125 149,00 руб.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85728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ea typeface="Times New Roman" pitchFamily="18" charset="0"/>
                <a:cs typeface="Arial" pitchFamily="34" charset="0"/>
              </a:rPr>
              <a:t>Расшифровка по безвозмездным поступлениям: субсидиям, субвенциям, иным межбюджетным трансфертам бюджетам субъектов РФ </a:t>
            </a:r>
            <a:r>
              <a:rPr lang="ru-RU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smtClean="0">
                <a:ea typeface="Times New Roman" pitchFamily="18" charset="0"/>
                <a:cs typeface="Arial" pitchFamily="34" charset="0"/>
              </a:rPr>
              <a:t>и муниципальных образований (41 470,2 т.руб.)</a:t>
            </a:r>
            <a:endParaRPr lang="ru-RU" dirty="0" smtClean="0"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1" y="1"/>
            <a:ext cx="8572527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85728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Исполнение расходов характеризуется следующими данными, тыс.руб.: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6" y="928670"/>
          <a:ext cx="8286806" cy="5939320"/>
        </p:xfrm>
        <a:graphic>
          <a:graphicData uri="http://schemas.openxmlformats.org/drawingml/2006/table">
            <a:tbl>
              <a:tblPr/>
              <a:tblGrid>
                <a:gridCol w="586834"/>
                <a:gridCol w="4036707"/>
                <a:gridCol w="1280364"/>
                <a:gridCol w="1262582"/>
                <a:gridCol w="1120319"/>
              </a:tblGrid>
              <a:tr h="662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КФСР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 Наименование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Назначено на 2021 год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+mn-lt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% исполнения годового плана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0100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13 089,9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12 068,9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92,2%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29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0103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Функционирование законодательных (представительных) органов государственной власти  и местного самоуправления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379,6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379,6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0104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Функционирование Правительства РФ, Высших органов исполнительной власти Субъектов РФ, местных администраций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11 614,4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11 042,0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95,1%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0106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229,1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229,1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0111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Резервные фонды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0,0%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0113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616,8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418,2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67,8%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0200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297,4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297,4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32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0203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Мобилизационная вневойсковая подготовка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297,4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297,4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0300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356,1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320,7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90,1%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29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0310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356,1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320,7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90,1%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0400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16 119,9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15 379,3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95,4%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32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0409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Дорожное хозяйство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15 624,3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15 107,4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96,7%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0410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Связь и информатика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12,8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12,8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0412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482,8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259,1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53,7%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0500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Жилищно-комунальное хозяйство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29 353,2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27 312,8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93,0%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32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0501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Жилищное хозяйство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2 879,3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2 801,2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97,3%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0502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1 102,0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376,1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34,1%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0503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16 600,7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15 667,9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94,4%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0505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Другие вопросы в области ЖКХ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8 771,2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8 467,6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96,5%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983" marR="469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1" y="1"/>
            <a:ext cx="8572527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85728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Исполнение расходов характеризуется следующими данными, тыс.руб.: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714356"/>
          <a:ext cx="8643997" cy="4997404"/>
        </p:xfrm>
        <a:graphic>
          <a:graphicData uri="http://schemas.openxmlformats.org/drawingml/2006/table">
            <a:tbl>
              <a:tblPr/>
              <a:tblGrid>
                <a:gridCol w="694949"/>
                <a:gridCol w="4139597"/>
                <a:gridCol w="1313290"/>
                <a:gridCol w="1295049"/>
                <a:gridCol w="1201112"/>
              </a:tblGrid>
              <a:tr h="80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КФСР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 Наименование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Назначено на 2021 год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Исполнено за 2021год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% исполнения годового плана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0700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7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0707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Молодежная политика  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0800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Культура, кинематография и средства массовой информации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15 546,2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15 382,4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98,9%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7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0801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15 349,4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15 185,6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98,9%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0804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Другие вопросы в области культуры, кинематографии и средств массовой информации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196,8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196,8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507,7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507,7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7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1001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507,7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507,7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7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1102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Массовый спорт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1301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Обслуживание государственного (муниципального) долга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0,0%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86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1301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Обслуживание государственного (муниципального) внутреннего долга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0,0%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75 436,1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  <a:cs typeface="Times New Roman"/>
                        </a:rPr>
                        <a:t>71 334,9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94,6%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17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210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Оплата труда и начисления на оплату труда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26 609,8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25 957,6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97,5%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211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Оплата труда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20 456,4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19 965,1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97,6%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213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Начисления на оплату труда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6 153,4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5 992,5</a:t>
                      </a:r>
                      <a:endParaRPr lang="ru-RU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97,4%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126" marR="58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Административный центром Назиевского городского поселения - городской поселок Назия. "/>
                <a:cs typeface="Times New Roman" pitchFamily="18" charset="0"/>
              </a:rPr>
              <a:t>	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Административный центром Назиевского городского поселения - городской поселок Назия. 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Административный центром Назиевского городского поселения - городской поселок Назия. 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2428868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СПАСИБО ЗА ВНИМАНИЕ</a:t>
            </a:r>
            <a:r>
              <a:rPr lang="ru-RU" sz="3600" dirty="0" smtClean="0"/>
              <a:t>!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975</TotalTime>
  <Words>981</Words>
  <PresentationFormat>Экран (4:3)</PresentationFormat>
  <Paragraphs>423</Paragraphs>
  <Slides>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МАТЕРИАЛЫ к ПРОЕКТУ   годового отчёта об исполнении бюджета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Бюджета муниципального образования Назиевское городское поселение  Кировского муниципального района Ленинградской области  на 2021 год  и на плановый период 2022 и 2023 годов</dc:title>
  <dc:creator>user</dc:creator>
  <cp:lastModifiedBy>user</cp:lastModifiedBy>
  <cp:revision>127</cp:revision>
  <dcterms:created xsi:type="dcterms:W3CDTF">2021-03-12T09:08:19Z</dcterms:created>
  <dcterms:modified xsi:type="dcterms:W3CDTF">2023-03-14T14:37:09Z</dcterms:modified>
</cp:coreProperties>
</file>